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7" r:id="rId4"/>
    <p:sldId id="297" r:id="rId5"/>
    <p:sldId id="288" r:id="rId6"/>
    <p:sldId id="296" r:id="rId7"/>
    <p:sldId id="289" r:id="rId8"/>
    <p:sldId id="290" r:id="rId9"/>
    <p:sldId id="292" r:id="rId10"/>
    <p:sldId id="291" r:id="rId11"/>
    <p:sldId id="295"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984"/>
    <a:srgbClr val="3FA9F5"/>
    <a:srgbClr val="009A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snapToObjects="1">
      <p:cViewPr varScale="1">
        <p:scale>
          <a:sx n="105" d="100"/>
          <a:sy n="105" d="100"/>
        </p:scale>
        <p:origin x="705"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3A025D-B4B8-4427-BCBD-6242BD2C5541}" type="datetimeFigureOut">
              <a:rPr lang="en-US" smtClean="0"/>
              <a:t>8/25/2020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CB4F33-8887-4DC1-8F80-5F501E486702}" type="slidenum">
              <a:rPr lang="en-US" smtClean="0"/>
              <a:t>‹#›</a:t>
            </a:fld>
            <a:endParaRPr lang="en-US"/>
          </a:p>
        </p:txBody>
      </p:sp>
    </p:spTree>
    <p:extLst>
      <p:ext uri="{BB962C8B-B14F-4D97-AF65-F5344CB8AC3E}">
        <p14:creationId xmlns:p14="http://schemas.microsoft.com/office/powerpoint/2010/main" val="199813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B4F33-8887-4DC1-8F80-5F501E486702}" type="slidenum">
              <a:rPr lang="en-US" smtClean="0"/>
              <a:t>1</a:t>
            </a:fld>
            <a:endParaRPr lang="en-US"/>
          </a:p>
        </p:txBody>
      </p:sp>
    </p:spTree>
    <p:extLst>
      <p:ext uri="{BB962C8B-B14F-4D97-AF65-F5344CB8AC3E}">
        <p14:creationId xmlns:p14="http://schemas.microsoft.com/office/powerpoint/2010/main" val="70497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B4F33-8887-4DC1-8F80-5F501E486702}" type="slidenum">
              <a:rPr lang="en-US" smtClean="0"/>
              <a:t>3</a:t>
            </a:fld>
            <a:endParaRPr lang="en-US"/>
          </a:p>
        </p:txBody>
      </p:sp>
    </p:spTree>
    <p:extLst>
      <p:ext uri="{BB962C8B-B14F-4D97-AF65-F5344CB8AC3E}">
        <p14:creationId xmlns:p14="http://schemas.microsoft.com/office/powerpoint/2010/main" val="231826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B4F33-8887-4DC1-8F80-5F501E486702}" type="slidenum">
              <a:rPr lang="en-US" smtClean="0"/>
              <a:t>4</a:t>
            </a:fld>
            <a:endParaRPr lang="en-US"/>
          </a:p>
        </p:txBody>
      </p:sp>
    </p:spTree>
    <p:extLst>
      <p:ext uri="{BB962C8B-B14F-4D97-AF65-F5344CB8AC3E}">
        <p14:creationId xmlns:p14="http://schemas.microsoft.com/office/powerpoint/2010/main" val="528229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139700" y="5810250"/>
            <a:ext cx="9455150" cy="927100"/>
          </a:xfrm>
          <a:prstGeom prst="rect">
            <a:avLst/>
          </a:prstGeom>
          <a:solidFill>
            <a:srgbClr val="3FA9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39700" y="148817"/>
            <a:ext cx="9455150" cy="927100"/>
          </a:xfrm>
          <a:prstGeom prst="rect">
            <a:avLst/>
          </a:prstGeom>
          <a:solidFill>
            <a:srgbClr val="009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da_logo_colo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9135" y="2095654"/>
            <a:ext cx="2092615" cy="2196351"/>
          </a:xfrm>
          <a:prstGeom prst="rect">
            <a:avLst/>
          </a:prstGeom>
        </p:spPr>
      </p:pic>
      <p:sp>
        <p:nvSpPr>
          <p:cNvPr id="9" name="Title 4"/>
          <p:cNvSpPr>
            <a:spLocks noGrp="1"/>
          </p:cNvSpPr>
          <p:nvPr>
            <p:ph type="title" hasCustomPrompt="1"/>
          </p:nvPr>
        </p:nvSpPr>
        <p:spPr>
          <a:xfrm>
            <a:off x="220134" y="2122905"/>
            <a:ext cx="5782733" cy="891228"/>
          </a:xfrm>
        </p:spPr>
        <p:txBody>
          <a:bodyPr/>
          <a:lstStyle>
            <a:lvl1pPr algn="l">
              <a:defRPr baseline="0">
                <a:solidFill>
                  <a:schemeClr val="tx1"/>
                </a:solidFill>
              </a:defRPr>
            </a:lvl1pPr>
          </a:lstStyle>
          <a:p>
            <a:r>
              <a:rPr lang="en-US" dirty="0"/>
              <a:t>Presentation title</a:t>
            </a:r>
          </a:p>
        </p:txBody>
      </p:sp>
      <p:sp>
        <p:nvSpPr>
          <p:cNvPr id="10" name="Text Placeholder 6"/>
          <p:cNvSpPr>
            <a:spLocks noGrp="1"/>
          </p:cNvSpPr>
          <p:nvPr>
            <p:ph type="body" sz="quarter" idx="10" hasCustomPrompt="1"/>
          </p:nvPr>
        </p:nvSpPr>
        <p:spPr>
          <a:xfrm>
            <a:off x="220663" y="3022069"/>
            <a:ext cx="5781675" cy="516998"/>
          </a:xfrm>
        </p:spPr>
        <p:txBody>
          <a:bodyPr/>
          <a:lstStyle>
            <a:lvl1pPr marL="0" indent="0">
              <a:buNone/>
              <a:defRPr b="0" baseline="0"/>
            </a:lvl1pPr>
          </a:lstStyle>
          <a:p>
            <a:pPr lvl="0"/>
            <a:r>
              <a:rPr lang="en-US" b="0" dirty="0"/>
              <a:t>Presenter Name</a:t>
            </a:r>
          </a:p>
        </p:txBody>
      </p:sp>
      <p:sp>
        <p:nvSpPr>
          <p:cNvPr id="13" name="Text Placeholder 6"/>
          <p:cNvSpPr>
            <a:spLocks noGrp="1"/>
          </p:cNvSpPr>
          <p:nvPr>
            <p:ph type="body" sz="quarter" idx="11" hasCustomPrompt="1"/>
          </p:nvPr>
        </p:nvSpPr>
        <p:spPr>
          <a:xfrm>
            <a:off x="220134" y="3556001"/>
            <a:ext cx="5781675" cy="516998"/>
          </a:xfrm>
        </p:spPr>
        <p:txBody>
          <a:bodyPr/>
          <a:lstStyle>
            <a:lvl1pPr marL="0" indent="0">
              <a:buNone/>
              <a:defRPr b="0" baseline="0"/>
            </a:lvl1pPr>
          </a:lstStyle>
          <a:p>
            <a:pPr lvl="0"/>
            <a:r>
              <a:rPr lang="en-US" b="0" dirty="0"/>
              <a:t>Presenter Title</a:t>
            </a:r>
          </a:p>
        </p:txBody>
      </p:sp>
      <p:sp>
        <p:nvSpPr>
          <p:cNvPr id="14" name="Text Placeholder 6"/>
          <p:cNvSpPr>
            <a:spLocks noGrp="1"/>
          </p:cNvSpPr>
          <p:nvPr>
            <p:ph type="body" sz="quarter" idx="12" hasCustomPrompt="1"/>
          </p:nvPr>
        </p:nvSpPr>
        <p:spPr>
          <a:xfrm>
            <a:off x="220133" y="4080935"/>
            <a:ext cx="5781675" cy="516998"/>
          </a:xfrm>
        </p:spPr>
        <p:txBody>
          <a:bodyPr/>
          <a:lstStyle>
            <a:lvl1pPr marL="0" indent="0">
              <a:buNone/>
              <a:defRPr b="0" baseline="0"/>
            </a:lvl1pPr>
          </a:lstStyle>
          <a:p>
            <a:pPr lvl="0"/>
            <a:r>
              <a:rPr lang="en-US" b="0" dirty="0"/>
              <a:t>Date, if applicable</a:t>
            </a:r>
          </a:p>
        </p:txBody>
      </p:sp>
      <p:sp>
        <p:nvSpPr>
          <p:cNvPr id="12" name="Slide Number Placeholder 3"/>
          <p:cNvSpPr>
            <a:spLocks noGrp="1"/>
          </p:cNvSpPr>
          <p:nvPr>
            <p:ph type="sldNum" sz="quarter" idx="4"/>
          </p:nvPr>
        </p:nvSpPr>
        <p:spPr>
          <a:xfrm>
            <a:off x="33868" y="6344182"/>
            <a:ext cx="2057400" cy="365125"/>
          </a:xfrm>
          <a:prstGeom prst="rect">
            <a:avLst/>
          </a:prstGeom>
        </p:spPr>
        <p:txBody>
          <a:bodyPr vert="horz" lIns="91440" tIns="45720" rIns="91440" bIns="45720" rtlCol="0" anchor="ctr"/>
          <a:lstStyle>
            <a:lvl1pPr algn="l">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5121712-0393-4C57-ADD2-A5C92B8FD3A3}" type="slidenum">
              <a:rPr lang="en-US" smtClean="0"/>
              <a:pPr/>
              <a:t>‹#›</a:t>
            </a:fld>
            <a:endParaRPr lang="en-US" dirty="0"/>
          </a:p>
        </p:txBody>
      </p:sp>
    </p:spTree>
    <p:extLst>
      <p:ext uri="{BB962C8B-B14F-4D97-AF65-F5344CB8AC3E}">
        <p14:creationId xmlns:p14="http://schemas.microsoft.com/office/powerpoint/2010/main" val="359438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732" y="281252"/>
            <a:ext cx="8288867" cy="641616"/>
          </a:xfrm>
        </p:spPr>
        <p:txBody>
          <a:bodyPr/>
          <a:lstStyle>
            <a:lvl1pPr algn="l">
              <a:defRPr/>
            </a:lvl1pPr>
          </a:lstStyle>
          <a:p>
            <a:r>
              <a:rPr lang="en-US" dirty="0"/>
              <a:t>Click to edit Master title style</a:t>
            </a:r>
          </a:p>
        </p:txBody>
      </p:sp>
      <p:sp>
        <p:nvSpPr>
          <p:cNvPr id="4" name="Content Placeholder 3"/>
          <p:cNvSpPr>
            <a:spLocks noGrp="1"/>
          </p:cNvSpPr>
          <p:nvPr>
            <p:ph sz="quarter" idx="10"/>
          </p:nvPr>
        </p:nvSpPr>
        <p:spPr>
          <a:xfrm>
            <a:off x="449263" y="1277938"/>
            <a:ext cx="828833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241300" y="6350745"/>
            <a:ext cx="2057400" cy="365125"/>
          </a:xfrm>
          <a:prstGeom prst="rect">
            <a:avLst/>
          </a:prstGeom>
        </p:spPr>
        <p:txBody>
          <a:bodyPr vert="horz" lIns="91440" tIns="45720" rIns="91440" bIns="45720" rtlCol="0" anchor="ctr"/>
          <a:lstStyle>
            <a:lvl1pPr algn="l">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5121712-0393-4C57-ADD2-A5C92B8FD3A3}" type="slidenum">
              <a:rPr lang="en-US" smtClean="0"/>
              <a:pPr/>
              <a:t>‹#›</a:t>
            </a:fld>
            <a:endParaRPr lang="en-US" dirty="0"/>
          </a:p>
        </p:txBody>
      </p:sp>
    </p:spTree>
    <p:extLst>
      <p:ext uri="{BB962C8B-B14F-4D97-AF65-F5344CB8AC3E}">
        <p14:creationId xmlns:p14="http://schemas.microsoft.com/office/powerpoint/2010/main" val="56206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800599" y="1379009"/>
            <a:ext cx="3886200" cy="4216400"/>
          </a:xfrm>
        </p:spPr>
        <p:txBody>
          <a:bodyPr/>
          <a:lstStyle>
            <a:lvl1pPr marL="0" indent="0">
              <a:buNone/>
              <a:defRPr baseline="0"/>
            </a:lvl1pPr>
          </a:lstStyle>
          <a:p>
            <a:pPr lvl="0"/>
            <a:endParaRPr lang="en-US" dirty="0"/>
          </a:p>
        </p:txBody>
      </p:sp>
      <p:sp>
        <p:nvSpPr>
          <p:cNvPr id="5" name="Content Placeholder 3"/>
          <p:cNvSpPr>
            <a:spLocks noGrp="1"/>
          </p:cNvSpPr>
          <p:nvPr>
            <p:ph sz="quarter" idx="11"/>
          </p:nvPr>
        </p:nvSpPr>
        <p:spPr>
          <a:xfrm>
            <a:off x="448732" y="1379009"/>
            <a:ext cx="3886200" cy="4216400"/>
          </a:xfrm>
        </p:spPr>
        <p:txBody>
          <a:bodyPr/>
          <a:lstStyle>
            <a:lvl1pPr marL="457200" indent="-457200">
              <a:buFont typeface="Arial" panose="020B0604020202020204" pitchFamily="34" charset="0"/>
              <a:buChar char="•"/>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3"/>
          <p:cNvSpPr>
            <a:spLocks noGrp="1"/>
          </p:cNvSpPr>
          <p:nvPr>
            <p:ph type="sldNum" sz="quarter" idx="4"/>
          </p:nvPr>
        </p:nvSpPr>
        <p:spPr>
          <a:xfrm>
            <a:off x="241300" y="6350745"/>
            <a:ext cx="2057400" cy="365125"/>
          </a:xfrm>
          <a:prstGeom prst="rect">
            <a:avLst/>
          </a:prstGeom>
        </p:spPr>
        <p:txBody>
          <a:bodyPr vert="horz" lIns="91440" tIns="45720" rIns="91440" bIns="45720" rtlCol="0" anchor="ctr"/>
          <a:lstStyle>
            <a:lvl1pPr algn="l">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5121712-0393-4C57-ADD2-A5C92B8FD3A3}" type="slidenum">
              <a:rPr lang="en-US" smtClean="0"/>
              <a:pPr/>
              <a:t>‹#›</a:t>
            </a:fld>
            <a:endParaRPr lang="en-US" dirty="0"/>
          </a:p>
        </p:txBody>
      </p:sp>
    </p:spTree>
    <p:extLst>
      <p:ext uri="{BB962C8B-B14F-4D97-AF65-F5344CB8AC3E}">
        <p14:creationId xmlns:p14="http://schemas.microsoft.com/office/powerpoint/2010/main" val="146762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449263" y="1295400"/>
            <a:ext cx="8237537" cy="3894667"/>
          </a:xfrm>
        </p:spPr>
        <p:txBody>
          <a:bodyPr/>
          <a:lstStyle>
            <a:lvl1pPr marL="0" indent="0">
              <a:buNone/>
              <a:defRPr/>
            </a:lvl1pPr>
          </a:lstStyle>
          <a:p>
            <a:endParaRPr lang="en-US" dirty="0"/>
          </a:p>
        </p:txBody>
      </p:sp>
      <p:sp>
        <p:nvSpPr>
          <p:cNvPr id="8" name="Text Placeholder 7"/>
          <p:cNvSpPr>
            <a:spLocks noGrp="1"/>
          </p:cNvSpPr>
          <p:nvPr>
            <p:ph type="body" sz="quarter" idx="11" hasCustomPrompt="1"/>
          </p:nvPr>
        </p:nvSpPr>
        <p:spPr>
          <a:xfrm>
            <a:off x="449263" y="5283201"/>
            <a:ext cx="8237537" cy="439738"/>
          </a:xfrm>
        </p:spPr>
        <p:txBody>
          <a:bodyPr>
            <a:noAutofit/>
          </a:bodyPr>
          <a:lstStyle>
            <a:lvl1pPr marL="0" indent="0">
              <a:buNone/>
              <a:defRPr sz="2000" b="0"/>
            </a:lvl1pPr>
          </a:lstStyle>
          <a:p>
            <a:pPr lvl="0"/>
            <a:r>
              <a:rPr lang="en-US" dirty="0"/>
              <a:t>Caption</a:t>
            </a:r>
          </a:p>
        </p:txBody>
      </p:sp>
      <p:sp>
        <p:nvSpPr>
          <p:cNvPr id="5" name="Slide Number Placeholder 3"/>
          <p:cNvSpPr>
            <a:spLocks noGrp="1"/>
          </p:cNvSpPr>
          <p:nvPr>
            <p:ph type="sldNum" sz="quarter" idx="4"/>
          </p:nvPr>
        </p:nvSpPr>
        <p:spPr>
          <a:xfrm>
            <a:off x="241300" y="6350745"/>
            <a:ext cx="2057400" cy="365125"/>
          </a:xfrm>
          <a:prstGeom prst="rect">
            <a:avLst/>
          </a:prstGeom>
        </p:spPr>
        <p:txBody>
          <a:bodyPr vert="horz" lIns="91440" tIns="45720" rIns="91440" bIns="45720" rtlCol="0" anchor="ctr"/>
          <a:lstStyle>
            <a:lvl1pPr algn="l">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5121712-0393-4C57-ADD2-A5C92B8FD3A3}" type="slidenum">
              <a:rPr lang="en-US" smtClean="0"/>
              <a:pPr/>
              <a:t>‹#›</a:t>
            </a:fld>
            <a:endParaRPr lang="en-US" dirty="0"/>
          </a:p>
        </p:txBody>
      </p:sp>
    </p:spTree>
    <p:extLst>
      <p:ext uri="{BB962C8B-B14F-4D97-AF65-F5344CB8AC3E}">
        <p14:creationId xmlns:p14="http://schemas.microsoft.com/office/powerpoint/2010/main" val="302671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39700" y="139700"/>
            <a:ext cx="9455150" cy="927100"/>
          </a:xfrm>
          <a:prstGeom prst="rect">
            <a:avLst/>
          </a:prstGeom>
          <a:solidFill>
            <a:srgbClr val="009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54667"/>
            <a:ext cx="8229600" cy="43550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139700" y="5810250"/>
            <a:ext cx="9455150" cy="927100"/>
          </a:xfrm>
          <a:prstGeom prst="rect">
            <a:avLst/>
          </a:prstGeom>
          <a:solidFill>
            <a:srgbClr val="3FA9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839" y="5858090"/>
            <a:ext cx="779641" cy="819922"/>
          </a:xfrm>
          <a:prstGeom prst="rect">
            <a:avLst/>
          </a:prstGeom>
        </p:spPr>
      </p:pic>
      <p:sp>
        <p:nvSpPr>
          <p:cNvPr id="18" name="Title 1"/>
          <p:cNvSpPr txBox="1">
            <a:spLocks/>
          </p:cNvSpPr>
          <p:nvPr userDrawn="1"/>
        </p:nvSpPr>
        <p:spPr>
          <a:xfrm>
            <a:off x="241300" y="188873"/>
            <a:ext cx="6718300" cy="8779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b="1" dirty="0">
              <a:solidFill>
                <a:srgbClr val="FFFFFF"/>
              </a:solidFill>
              <a:latin typeface="Verdana"/>
              <a:cs typeface="Verdana"/>
            </a:endParaRPr>
          </a:p>
        </p:txBody>
      </p:sp>
      <p:sp>
        <p:nvSpPr>
          <p:cNvPr id="23" name="TextBox 22"/>
          <p:cNvSpPr txBox="1"/>
          <p:nvPr userDrawn="1"/>
        </p:nvSpPr>
        <p:spPr>
          <a:xfrm>
            <a:off x="234463" y="6063435"/>
            <a:ext cx="2168769" cy="369332"/>
          </a:xfrm>
          <a:prstGeom prst="rect">
            <a:avLst/>
          </a:prstGeom>
          <a:noFill/>
        </p:spPr>
        <p:txBody>
          <a:bodyPr wrap="square" rtlCol="0">
            <a:spAutoFit/>
          </a:bodyPr>
          <a:lstStyle/>
          <a:p>
            <a:r>
              <a:rPr lang="en-US" b="0" dirty="0" err="1">
                <a:solidFill>
                  <a:srgbClr val="FFFFFF"/>
                </a:solidFill>
                <a:latin typeface="Verdana"/>
                <a:cs typeface="Verdana"/>
              </a:rPr>
              <a:t>agri.nv.gov</a:t>
            </a:r>
            <a:endParaRPr lang="en-US" b="0" dirty="0">
              <a:solidFill>
                <a:srgbClr val="FFFFFF"/>
              </a:solidFill>
              <a:latin typeface="Verdana"/>
              <a:cs typeface="Verdana"/>
            </a:endParaRPr>
          </a:p>
        </p:txBody>
      </p:sp>
      <p:sp>
        <p:nvSpPr>
          <p:cNvPr id="2" name="Title Placeholder 1"/>
          <p:cNvSpPr>
            <a:spLocks noGrp="1"/>
          </p:cNvSpPr>
          <p:nvPr>
            <p:ph type="title"/>
          </p:nvPr>
        </p:nvSpPr>
        <p:spPr>
          <a:xfrm>
            <a:off x="448732" y="281251"/>
            <a:ext cx="8238067" cy="658549"/>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241300" y="6350745"/>
            <a:ext cx="2057400" cy="365125"/>
          </a:xfrm>
          <a:prstGeom prst="rect">
            <a:avLst/>
          </a:prstGeom>
        </p:spPr>
        <p:txBody>
          <a:bodyPr vert="horz" lIns="91440" tIns="45720" rIns="91440" bIns="45720" rtlCol="0" anchor="ctr"/>
          <a:lstStyle>
            <a:lvl1pPr algn="l">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5121712-0393-4C57-ADD2-A5C92B8FD3A3}" type="slidenum">
              <a:rPr lang="en-US" smtClean="0"/>
              <a:pPr/>
              <a:t>‹#›</a:t>
            </a:fld>
            <a:endParaRPr lang="en-US" dirty="0"/>
          </a:p>
        </p:txBody>
      </p:sp>
    </p:spTree>
    <p:extLst>
      <p:ext uri="{BB962C8B-B14F-4D97-AF65-F5344CB8AC3E}">
        <p14:creationId xmlns:p14="http://schemas.microsoft.com/office/powerpoint/2010/main" val="242664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457200" rtl="0" eaLnBrk="1" latinLnBrk="0" hangingPunct="1">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Capital Improvement Project Requests </a:t>
            </a:r>
          </a:p>
        </p:txBody>
      </p:sp>
      <p:sp>
        <p:nvSpPr>
          <p:cNvPr id="3" name="Text Placeholder 2"/>
          <p:cNvSpPr>
            <a:spLocks noGrp="1"/>
          </p:cNvSpPr>
          <p:nvPr>
            <p:ph type="body" sz="quarter" idx="10"/>
          </p:nvPr>
        </p:nvSpPr>
        <p:spPr>
          <a:xfrm>
            <a:off x="220663" y="3022067"/>
            <a:ext cx="6171259" cy="2171369"/>
          </a:xfrm>
        </p:spPr>
        <p:txBody>
          <a:bodyPr>
            <a:normAutofit/>
          </a:bodyPr>
          <a:lstStyle/>
          <a:p>
            <a:r>
              <a:rPr lang="en-US" sz="2400" dirty="0"/>
              <a:t>FY 2021-2022</a:t>
            </a:r>
          </a:p>
          <a:p>
            <a:endParaRPr lang="en-US" sz="2400" dirty="0"/>
          </a:p>
          <a:p>
            <a:r>
              <a:rPr lang="en-US" sz="2400" i="1" dirty="0"/>
              <a:t>Homa Anooshehpoor, Administrator Food and Nutrition Division</a:t>
            </a:r>
          </a:p>
        </p:txBody>
      </p:sp>
    </p:spTree>
    <p:extLst>
      <p:ext uri="{BB962C8B-B14F-4D97-AF65-F5344CB8AC3E}">
        <p14:creationId xmlns:p14="http://schemas.microsoft.com/office/powerpoint/2010/main" val="229867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3D5A-DB3C-4EA3-B295-4E267F8BF9AF}"/>
              </a:ext>
            </a:extLst>
          </p:cNvPr>
          <p:cNvSpPr>
            <a:spLocks noGrp="1"/>
          </p:cNvSpPr>
          <p:nvPr>
            <p:ph type="title"/>
          </p:nvPr>
        </p:nvSpPr>
        <p:spPr/>
        <p:txBody>
          <a:bodyPr>
            <a:normAutofit/>
          </a:bodyPr>
          <a:lstStyle/>
          <a:p>
            <a:r>
              <a:rPr lang="en-US" sz="2800" dirty="0"/>
              <a:t>Proposed Cold Storage Location</a:t>
            </a:r>
          </a:p>
        </p:txBody>
      </p:sp>
      <p:pic>
        <p:nvPicPr>
          <p:cNvPr id="5" name="Content Placeholder 4">
            <a:extLst>
              <a:ext uri="{FF2B5EF4-FFF2-40B4-BE49-F238E27FC236}">
                <a16:creationId xmlns:a16="http://schemas.microsoft.com/office/drawing/2014/main" id="{4B58DE5C-C879-4C54-82FF-49EABD02C126}"/>
              </a:ext>
            </a:extLst>
          </p:cNvPr>
          <p:cNvPicPr>
            <a:picLocks noGrp="1" noChangeAspect="1"/>
          </p:cNvPicPr>
          <p:nvPr>
            <p:ph sz="quarter" idx="10"/>
          </p:nvPr>
        </p:nvPicPr>
        <p:blipFill>
          <a:blip r:embed="rId2"/>
          <a:stretch>
            <a:fillRect/>
          </a:stretch>
        </p:blipFill>
        <p:spPr>
          <a:xfrm>
            <a:off x="1481134" y="1057013"/>
            <a:ext cx="6353263" cy="4764947"/>
          </a:xfrm>
        </p:spPr>
      </p:pic>
    </p:spTree>
    <p:extLst>
      <p:ext uri="{BB962C8B-B14F-4D97-AF65-F5344CB8AC3E}">
        <p14:creationId xmlns:p14="http://schemas.microsoft.com/office/powerpoint/2010/main" val="50637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4FBB-425E-4B74-8FF7-A26FA78F0FF1}"/>
              </a:ext>
            </a:extLst>
          </p:cNvPr>
          <p:cNvSpPr>
            <a:spLocks noGrp="1"/>
          </p:cNvSpPr>
          <p:nvPr>
            <p:ph type="title"/>
          </p:nvPr>
        </p:nvSpPr>
        <p:spPr/>
        <p:txBody>
          <a:bodyPr>
            <a:normAutofit/>
          </a:bodyPr>
          <a:lstStyle/>
          <a:p>
            <a:r>
              <a:rPr lang="en-US" sz="2800" dirty="0"/>
              <a:t>Consequences If Not Approved</a:t>
            </a:r>
          </a:p>
        </p:txBody>
      </p:sp>
      <p:sp>
        <p:nvSpPr>
          <p:cNvPr id="3" name="Content Placeholder 2">
            <a:extLst>
              <a:ext uri="{FF2B5EF4-FFF2-40B4-BE49-F238E27FC236}">
                <a16:creationId xmlns:a16="http://schemas.microsoft.com/office/drawing/2014/main" id="{090D6625-0442-400B-BE12-AB42299E9BF9}"/>
              </a:ext>
            </a:extLst>
          </p:cNvPr>
          <p:cNvSpPr>
            <a:spLocks noGrp="1"/>
          </p:cNvSpPr>
          <p:nvPr>
            <p:ph sz="quarter" idx="10"/>
          </p:nvPr>
        </p:nvSpPr>
        <p:spPr/>
        <p:txBody>
          <a:bodyPr>
            <a:normAutofit fontScale="92500" lnSpcReduction="20000"/>
          </a:bodyPr>
          <a:lstStyle/>
          <a:p>
            <a:r>
              <a:rPr lang="en-US" sz="2800" b="0" dirty="0"/>
              <a:t>Due to </a:t>
            </a:r>
            <a:r>
              <a:rPr lang="en-US" sz="2800" b="0" dirty="0">
                <a:solidFill>
                  <a:schemeClr val="tx1">
                    <a:lumMod val="95000"/>
                    <a:lumOff val="5000"/>
                  </a:schemeClr>
                </a:solidFill>
              </a:rPr>
              <a:t>outsourcing cold storage, NDA has limited control over the food, processes, and procedures, which may lead to loss of food and non-compliance with federal standard operating procedures. This could put program funding at risk.</a:t>
            </a:r>
          </a:p>
          <a:p>
            <a:pPr marL="0" indent="0">
              <a:buNone/>
            </a:pPr>
            <a:endParaRPr lang="en-US" sz="2800" b="0" dirty="0">
              <a:solidFill>
                <a:schemeClr val="tx1">
                  <a:lumMod val="95000"/>
                  <a:lumOff val="5000"/>
                </a:schemeClr>
              </a:solidFill>
            </a:endParaRPr>
          </a:p>
          <a:p>
            <a:r>
              <a:rPr lang="en-US" sz="2800" b="0" dirty="0"/>
              <a:t>Having a refrigeration/freezer facility on site at the southern Headquarters would not only save money based on nonrenewal of a vendor contract, but also our employees’ time would be allocated more efficiently, and delivery times could potentially be shortened</a:t>
            </a:r>
            <a:r>
              <a:rPr lang="en-US" sz="2800" b="0" dirty="0">
                <a:solidFill>
                  <a:schemeClr val="tx1">
                    <a:lumMod val="95000"/>
                    <a:lumOff val="5000"/>
                  </a:schemeClr>
                </a:solidFill>
              </a:rPr>
              <a:t>.</a:t>
            </a:r>
          </a:p>
        </p:txBody>
      </p:sp>
    </p:spTree>
    <p:extLst>
      <p:ext uri="{BB962C8B-B14F-4D97-AF65-F5344CB8AC3E}">
        <p14:creationId xmlns:p14="http://schemas.microsoft.com/office/powerpoint/2010/main" val="326388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NDA CIP Request</a:t>
            </a:r>
          </a:p>
        </p:txBody>
      </p:sp>
      <p:sp>
        <p:nvSpPr>
          <p:cNvPr id="5" name="Content Placeholder 4">
            <a:extLst>
              <a:ext uri="{FF2B5EF4-FFF2-40B4-BE49-F238E27FC236}">
                <a16:creationId xmlns:a16="http://schemas.microsoft.com/office/drawing/2014/main" id="{DC7D66DA-7310-4A02-8C38-95E235DC3977}"/>
              </a:ext>
            </a:extLst>
          </p:cNvPr>
          <p:cNvSpPr>
            <a:spLocks noGrp="1"/>
          </p:cNvSpPr>
          <p:nvPr>
            <p:ph sz="quarter" idx="10"/>
          </p:nvPr>
        </p:nvSpPr>
        <p:spPr>
          <a:xfrm>
            <a:off x="448732" y="1379009"/>
            <a:ext cx="8238067" cy="4199857"/>
          </a:xfrm>
        </p:spPr>
        <p:txBody>
          <a:bodyPr>
            <a:normAutofit fontScale="85000" lnSpcReduction="10000"/>
          </a:bodyPr>
          <a:lstStyle/>
          <a:p>
            <a:r>
              <a:rPr lang="en-US" b="0" dirty="0"/>
              <a:t>The Nevada Department of Agriculture (NDA) is requesting to build a new freezer and cold storage in our southern Headquarters.</a:t>
            </a:r>
          </a:p>
          <a:p>
            <a:endParaRPr lang="en-US" dirty="0"/>
          </a:p>
          <a:p>
            <a:pPr algn="ctr"/>
            <a:r>
              <a:rPr lang="en-US" dirty="0"/>
              <a:t>Southern Warehouse Cold Storage Project</a:t>
            </a:r>
          </a:p>
          <a:p>
            <a:pPr algn="ctr"/>
            <a:r>
              <a:rPr lang="en-US" sz="2200" dirty="0"/>
              <a:t>Priority level: 1  </a:t>
            </a:r>
          </a:p>
          <a:p>
            <a:pPr algn="ctr"/>
            <a:r>
              <a:rPr lang="en-US" sz="2200" dirty="0"/>
              <a:t>Total request: $1,397,849</a:t>
            </a:r>
          </a:p>
          <a:p>
            <a:pPr algn="ctr"/>
            <a:endParaRPr lang="en-US" sz="2200" dirty="0"/>
          </a:p>
          <a:p>
            <a:pPr algn="ctr"/>
            <a:r>
              <a:rPr lang="en-US" sz="1800" u="sng" dirty="0"/>
              <a:t>Background:</a:t>
            </a:r>
            <a:r>
              <a:rPr lang="en-US" sz="1800" dirty="0"/>
              <a:t> </a:t>
            </a:r>
            <a:r>
              <a:rPr lang="en-US" sz="1800" dirty="0">
                <a:solidFill>
                  <a:schemeClr val="tx1">
                    <a:lumMod val="95000"/>
                    <a:lumOff val="5000"/>
                  </a:schemeClr>
                </a:solidFill>
              </a:rPr>
              <a:t>NDA manages two State warehouses in Reno and Las Vegas that store and distribute USDA food </a:t>
            </a:r>
            <a:r>
              <a:rPr lang="en-US" sz="1800" dirty="0"/>
              <a:t>for schools, community organizations, and Tribal communities.</a:t>
            </a:r>
          </a:p>
        </p:txBody>
      </p:sp>
    </p:spTree>
    <p:extLst>
      <p:ext uri="{BB962C8B-B14F-4D97-AF65-F5344CB8AC3E}">
        <p14:creationId xmlns:p14="http://schemas.microsoft.com/office/powerpoint/2010/main" val="424748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Southern Warehouse Services</a:t>
            </a:r>
          </a:p>
        </p:txBody>
      </p:sp>
      <p:sp>
        <p:nvSpPr>
          <p:cNvPr id="4" name="Content Placeholder 3">
            <a:extLst>
              <a:ext uri="{FF2B5EF4-FFF2-40B4-BE49-F238E27FC236}">
                <a16:creationId xmlns:a16="http://schemas.microsoft.com/office/drawing/2014/main" id="{4E3F294A-EE1A-44A1-9439-AD5452D3223E}"/>
              </a:ext>
            </a:extLst>
          </p:cNvPr>
          <p:cNvSpPr>
            <a:spLocks noGrp="1"/>
          </p:cNvSpPr>
          <p:nvPr>
            <p:ph sz="quarter" idx="11"/>
          </p:nvPr>
        </p:nvSpPr>
        <p:spPr>
          <a:xfrm>
            <a:off x="356263" y="1320799"/>
            <a:ext cx="8238067" cy="4350535"/>
          </a:xfrm>
        </p:spPr>
        <p:txBody>
          <a:bodyPr>
            <a:normAutofit/>
          </a:bodyPr>
          <a:lstStyle/>
          <a:p>
            <a:pPr marL="0" indent="0">
              <a:buNone/>
            </a:pPr>
            <a:r>
              <a:rPr lang="en-US" sz="3000" b="0" dirty="0"/>
              <a:t>Crucial programs such as National School Lunch Program (NSLP), Commodity Supplemental Foods Program (CSFP), Child and Adult Care Food Program (CACFP), and Summer Food Service Program (SFSP) are directly affected by the need for adequate freezer storage. </a:t>
            </a:r>
          </a:p>
        </p:txBody>
      </p:sp>
    </p:spTree>
    <p:extLst>
      <p:ext uri="{BB962C8B-B14F-4D97-AF65-F5344CB8AC3E}">
        <p14:creationId xmlns:p14="http://schemas.microsoft.com/office/powerpoint/2010/main" val="115478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Southern Warehouse Services</a:t>
            </a:r>
          </a:p>
        </p:txBody>
      </p:sp>
      <p:sp>
        <p:nvSpPr>
          <p:cNvPr id="4" name="Content Placeholder 3">
            <a:extLst>
              <a:ext uri="{FF2B5EF4-FFF2-40B4-BE49-F238E27FC236}">
                <a16:creationId xmlns:a16="http://schemas.microsoft.com/office/drawing/2014/main" id="{4E3F294A-EE1A-44A1-9439-AD5452D3223E}"/>
              </a:ext>
            </a:extLst>
          </p:cNvPr>
          <p:cNvSpPr>
            <a:spLocks noGrp="1"/>
          </p:cNvSpPr>
          <p:nvPr>
            <p:ph sz="quarter" idx="11"/>
          </p:nvPr>
        </p:nvSpPr>
        <p:spPr>
          <a:xfrm>
            <a:off x="356263" y="1320800"/>
            <a:ext cx="8238067" cy="4216400"/>
          </a:xfrm>
        </p:spPr>
        <p:txBody>
          <a:bodyPr>
            <a:normAutofit fontScale="85000" lnSpcReduction="10000"/>
          </a:bodyPr>
          <a:lstStyle/>
          <a:p>
            <a:pPr marL="0" indent="0">
              <a:buNone/>
            </a:pPr>
            <a:r>
              <a:rPr lang="en-US" sz="3100" b="0" dirty="0"/>
              <a:t>These programs provide access to nutritious food for Nevada’s children, families and elderly and NDA cannot participate in them without cold food storage which could lead to compromised access to food to children, elderly and other citizens within our state in need of food assistance. </a:t>
            </a:r>
          </a:p>
          <a:p>
            <a:pPr marL="0" indent="0">
              <a:buNone/>
            </a:pPr>
            <a:r>
              <a:rPr lang="en-US" b="0" dirty="0"/>
              <a:t>For example:</a:t>
            </a:r>
          </a:p>
          <a:p>
            <a:r>
              <a:rPr lang="en-US" dirty="0"/>
              <a:t>CSFP: 4,938 seniors per month in 2019</a:t>
            </a:r>
          </a:p>
          <a:p>
            <a:r>
              <a:rPr lang="en-US" dirty="0"/>
              <a:t>NSLP: 1,580,735 meals served in 2019</a:t>
            </a:r>
          </a:p>
        </p:txBody>
      </p:sp>
    </p:spTree>
    <p:extLst>
      <p:ext uri="{BB962C8B-B14F-4D97-AF65-F5344CB8AC3E}">
        <p14:creationId xmlns:p14="http://schemas.microsoft.com/office/powerpoint/2010/main" val="336334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EFA5-209C-4B9C-AE99-D63BCE9EBAE7}"/>
              </a:ext>
            </a:extLst>
          </p:cNvPr>
          <p:cNvSpPr>
            <a:spLocks noGrp="1"/>
          </p:cNvSpPr>
          <p:nvPr>
            <p:ph type="title"/>
          </p:nvPr>
        </p:nvSpPr>
        <p:spPr/>
        <p:txBody>
          <a:bodyPr>
            <a:normAutofit/>
          </a:bodyPr>
          <a:lstStyle/>
          <a:p>
            <a:r>
              <a:rPr lang="en-US" sz="3200" dirty="0"/>
              <a:t>Southern Warehouse - Current</a:t>
            </a:r>
          </a:p>
        </p:txBody>
      </p:sp>
      <p:sp>
        <p:nvSpPr>
          <p:cNvPr id="8" name="Content Placeholder 7">
            <a:extLst>
              <a:ext uri="{FF2B5EF4-FFF2-40B4-BE49-F238E27FC236}">
                <a16:creationId xmlns:a16="http://schemas.microsoft.com/office/drawing/2014/main" id="{BE40FA0D-EA16-4306-BC19-ED0BC3737321}"/>
              </a:ext>
            </a:extLst>
          </p:cNvPr>
          <p:cNvSpPr>
            <a:spLocks noGrp="1"/>
          </p:cNvSpPr>
          <p:nvPr>
            <p:ph sz="quarter" idx="10"/>
          </p:nvPr>
        </p:nvSpPr>
        <p:spPr>
          <a:xfrm>
            <a:off x="449263" y="1135325"/>
            <a:ext cx="8288337" cy="4419600"/>
          </a:xfrm>
        </p:spPr>
        <p:txBody>
          <a:bodyPr>
            <a:noAutofit/>
          </a:bodyPr>
          <a:lstStyle/>
          <a:p>
            <a:r>
              <a:rPr lang="en-US" sz="2100" b="0" dirty="0"/>
              <a:t>The Las Vegas warehouse contains 5,150 sq. feet of dry storage space but has no cold storage </a:t>
            </a:r>
            <a:r>
              <a:rPr lang="en-US" sz="2100" b="0" dirty="0">
                <a:solidFill>
                  <a:schemeClr val="tx1">
                    <a:lumMod val="95000"/>
                    <a:lumOff val="5000"/>
                  </a:schemeClr>
                </a:solidFill>
              </a:rPr>
              <a:t>capacity.</a:t>
            </a:r>
          </a:p>
          <a:p>
            <a:pPr marL="0" indent="0">
              <a:buNone/>
            </a:pPr>
            <a:endParaRPr lang="en-US" sz="2100" b="0" dirty="0">
              <a:solidFill>
                <a:schemeClr val="tx1">
                  <a:lumMod val="95000"/>
                  <a:lumOff val="5000"/>
                </a:schemeClr>
              </a:solidFill>
            </a:endParaRPr>
          </a:p>
          <a:p>
            <a:r>
              <a:rPr lang="en-US" sz="2100" b="0" dirty="0">
                <a:solidFill>
                  <a:schemeClr val="tx1">
                    <a:lumMod val="95000"/>
                    <a:lumOff val="5000"/>
                  </a:schemeClr>
                </a:solidFill>
              </a:rPr>
              <a:t>NDA currently leases 2,250 sq. feet of cold storage space from Las Vegas Cold Storage/Reddy Ice for $68,000 per year.</a:t>
            </a:r>
          </a:p>
          <a:p>
            <a:pPr marL="0" indent="0">
              <a:buNone/>
            </a:pPr>
            <a:endParaRPr lang="en-US" sz="2100" b="0" dirty="0">
              <a:solidFill>
                <a:schemeClr val="tx1">
                  <a:lumMod val="95000"/>
                  <a:lumOff val="5000"/>
                </a:schemeClr>
              </a:solidFill>
            </a:endParaRPr>
          </a:p>
          <a:p>
            <a:r>
              <a:rPr lang="en-US" sz="2100" b="0" dirty="0">
                <a:solidFill>
                  <a:schemeClr val="tx1">
                    <a:lumMod val="95000"/>
                    <a:lumOff val="5000"/>
                  </a:schemeClr>
                </a:solidFill>
              </a:rPr>
              <a:t>This arrangement poses challenges for NDA staff when monitoring inventory and tracking best-if-use-by (BIUB) dates.</a:t>
            </a:r>
          </a:p>
        </p:txBody>
      </p:sp>
    </p:spTree>
    <p:extLst>
      <p:ext uri="{BB962C8B-B14F-4D97-AF65-F5344CB8AC3E}">
        <p14:creationId xmlns:p14="http://schemas.microsoft.com/office/powerpoint/2010/main" val="105911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EFA5-209C-4B9C-AE99-D63BCE9EBAE7}"/>
              </a:ext>
            </a:extLst>
          </p:cNvPr>
          <p:cNvSpPr>
            <a:spLocks noGrp="1"/>
          </p:cNvSpPr>
          <p:nvPr>
            <p:ph type="title"/>
          </p:nvPr>
        </p:nvSpPr>
        <p:spPr/>
        <p:txBody>
          <a:bodyPr>
            <a:normAutofit/>
          </a:bodyPr>
          <a:lstStyle/>
          <a:p>
            <a:r>
              <a:rPr lang="en-US" sz="3200" dirty="0"/>
              <a:t>Southern Warehouse - Current</a:t>
            </a:r>
          </a:p>
        </p:txBody>
      </p:sp>
      <p:sp>
        <p:nvSpPr>
          <p:cNvPr id="8" name="Content Placeholder 7">
            <a:extLst>
              <a:ext uri="{FF2B5EF4-FFF2-40B4-BE49-F238E27FC236}">
                <a16:creationId xmlns:a16="http://schemas.microsoft.com/office/drawing/2014/main" id="{BE40FA0D-EA16-4306-BC19-ED0BC3737321}"/>
              </a:ext>
            </a:extLst>
          </p:cNvPr>
          <p:cNvSpPr>
            <a:spLocks noGrp="1"/>
          </p:cNvSpPr>
          <p:nvPr>
            <p:ph sz="quarter" idx="10"/>
          </p:nvPr>
        </p:nvSpPr>
        <p:spPr>
          <a:xfrm>
            <a:off x="449263" y="1135325"/>
            <a:ext cx="8288337" cy="4525736"/>
          </a:xfrm>
        </p:spPr>
        <p:txBody>
          <a:bodyPr>
            <a:noAutofit/>
          </a:bodyPr>
          <a:lstStyle/>
          <a:p>
            <a:r>
              <a:rPr lang="en-US" sz="2100" b="0" dirty="0">
                <a:solidFill>
                  <a:schemeClr val="tx1">
                    <a:lumMod val="95000"/>
                    <a:lumOff val="5000"/>
                  </a:schemeClr>
                </a:solidFill>
              </a:rPr>
              <a:t>Using an off-site, private facility can result in food losses that could be avoided through in-house control of cold storage inventory.</a:t>
            </a:r>
            <a:endParaRPr lang="en-US" sz="2100" b="0" dirty="0"/>
          </a:p>
          <a:p>
            <a:r>
              <a:rPr lang="en-US" sz="2100" b="0" dirty="0"/>
              <a:t>Traveling off-site to LVCS also increases the wear and tear on trucks and tires and takes additional staff time.</a:t>
            </a:r>
          </a:p>
          <a:p>
            <a:pPr lvl="1"/>
            <a:r>
              <a:rPr lang="en-US" sz="1700" dirty="0">
                <a:solidFill>
                  <a:schemeClr val="tx1">
                    <a:lumMod val="95000"/>
                    <a:lumOff val="5000"/>
                  </a:schemeClr>
                </a:solidFill>
              </a:rPr>
              <a:t>Additional miles: approximately 672 annually at an estimated cost of $1,223*</a:t>
            </a:r>
          </a:p>
          <a:p>
            <a:pPr lvl="1"/>
            <a:r>
              <a:rPr lang="en-US" sz="1700" dirty="0">
                <a:solidFill>
                  <a:schemeClr val="tx1">
                    <a:lumMod val="95000"/>
                    <a:lumOff val="5000"/>
                  </a:schemeClr>
                </a:solidFill>
              </a:rPr>
              <a:t>Staff time: approximately 30 hours administrative time at a cost of $1,126 and 207 hours spent in travel time and time at LVCS facility at a cost of $5,276.</a:t>
            </a:r>
          </a:p>
          <a:p>
            <a:pPr marL="457200" lvl="1" indent="0">
              <a:buNone/>
            </a:pPr>
            <a:endParaRPr lang="en-US" sz="1700" dirty="0">
              <a:solidFill>
                <a:schemeClr val="tx1">
                  <a:lumMod val="95000"/>
                  <a:lumOff val="5000"/>
                </a:schemeClr>
              </a:solidFill>
            </a:endParaRPr>
          </a:p>
          <a:p>
            <a:pPr marL="457200" lvl="1" indent="0">
              <a:buNone/>
            </a:pPr>
            <a:endParaRPr lang="en-US" sz="1700" dirty="0">
              <a:solidFill>
                <a:schemeClr val="tx1">
                  <a:lumMod val="95000"/>
                  <a:lumOff val="5000"/>
                </a:schemeClr>
              </a:solidFill>
            </a:endParaRPr>
          </a:p>
          <a:p>
            <a:pPr marL="457200" lvl="1" indent="0">
              <a:buNone/>
            </a:pPr>
            <a:endParaRPr lang="en-US" sz="1700" dirty="0">
              <a:solidFill>
                <a:schemeClr val="tx1">
                  <a:lumMod val="95000"/>
                  <a:lumOff val="5000"/>
                </a:schemeClr>
              </a:solidFill>
            </a:endParaRPr>
          </a:p>
          <a:p>
            <a:pPr marL="57150" indent="0">
              <a:buNone/>
            </a:pPr>
            <a:r>
              <a:rPr lang="en-US" sz="1400" b="0" i="1" dirty="0">
                <a:solidFill>
                  <a:schemeClr val="tx1">
                    <a:lumMod val="95000"/>
                    <a:lumOff val="5000"/>
                  </a:schemeClr>
                </a:solidFill>
              </a:rPr>
              <a:t>(*Per mile estimate of $1.82 based on American Transportation Institute)</a:t>
            </a:r>
          </a:p>
        </p:txBody>
      </p:sp>
    </p:spTree>
    <p:extLst>
      <p:ext uri="{BB962C8B-B14F-4D97-AF65-F5344CB8AC3E}">
        <p14:creationId xmlns:p14="http://schemas.microsoft.com/office/powerpoint/2010/main" val="286331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4EA5-094A-4064-86BC-6318B1854483}"/>
              </a:ext>
            </a:extLst>
          </p:cNvPr>
          <p:cNvSpPr>
            <a:spLocks noGrp="1"/>
          </p:cNvSpPr>
          <p:nvPr>
            <p:ph type="title"/>
          </p:nvPr>
        </p:nvSpPr>
        <p:spPr/>
        <p:txBody>
          <a:bodyPr>
            <a:normAutofit fontScale="90000"/>
          </a:bodyPr>
          <a:lstStyle/>
          <a:p>
            <a:r>
              <a:rPr lang="en-US" dirty="0"/>
              <a:t>Proposed Solution</a:t>
            </a:r>
          </a:p>
        </p:txBody>
      </p:sp>
      <p:sp>
        <p:nvSpPr>
          <p:cNvPr id="3" name="Content Placeholder 2">
            <a:extLst>
              <a:ext uri="{FF2B5EF4-FFF2-40B4-BE49-F238E27FC236}">
                <a16:creationId xmlns:a16="http://schemas.microsoft.com/office/drawing/2014/main" id="{7A6D3158-112B-4C18-84C7-FC65F8D42106}"/>
              </a:ext>
            </a:extLst>
          </p:cNvPr>
          <p:cNvSpPr>
            <a:spLocks noGrp="1"/>
          </p:cNvSpPr>
          <p:nvPr>
            <p:ph sz="quarter" idx="10"/>
          </p:nvPr>
        </p:nvSpPr>
        <p:spPr/>
        <p:txBody>
          <a:bodyPr>
            <a:normAutofit/>
          </a:bodyPr>
          <a:lstStyle/>
          <a:p>
            <a:r>
              <a:rPr lang="en-US" sz="2800" b="0" dirty="0"/>
              <a:t>NDA will work with SPWD to develop an on-site cold storage facility comprised of an engineered concrete pad to hold six (6) cold storage containers</a:t>
            </a:r>
          </a:p>
          <a:p>
            <a:r>
              <a:rPr lang="en-US" sz="2800" b="0" dirty="0"/>
              <a:t>Project Cost: $1,397,849</a:t>
            </a:r>
          </a:p>
          <a:p>
            <a:pPr lvl="1"/>
            <a:r>
              <a:rPr lang="en-US" sz="2400" dirty="0"/>
              <a:t>Includes design, professional services, and construction costs for concrete pad, fork-lift ramp, electrical trench, shade structure, and purchase of six cold storage containers.</a:t>
            </a:r>
          </a:p>
          <a:p>
            <a:pPr marL="0" indent="0">
              <a:buNone/>
            </a:pPr>
            <a:r>
              <a:rPr lang="en-US" sz="2800" dirty="0"/>
              <a:t>	</a:t>
            </a:r>
          </a:p>
          <a:p>
            <a:endParaRPr lang="en-US" sz="2800" dirty="0"/>
          </a:p>
        </p:txBody>
      </p:sp>
    </p:spTree>
    <p:extLst>
      <p:ext uri="{BB962C8B-B14F-4D97-AF65-F5344CB8AC3E}">
        <p14:creationId xmlns:p14="http://schemas.microsoft.com/office/powerpoint/2010/main" val="52702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1CD1-F006-445A-AE97-76B5EDD3D8C4}"/>
              </a:ext>
            </a:extLst>
          </p:cNvPr>
          <p:cNvSpPr>
            <a:spLocks noGrp="1"/>
          </p:cNvSpPr>
          <p:nvPr>
            <p:ph type="title"/>
          </p:nvPr>
        </p:nvSpPr>
        <p:spPr/>
        <p:txBody>
          <a:bodyPr>
            <a:normAutofit/>
          </a:bodyPr>
          <a:lstStyle/>
          <a:p>
            <a:r>
              <a:rPr lang="en-US" sz="3200" dirty="0"/>
              <a:t>Current Warehouse Dry Storage</a:t>
            </a:r>
          </a:p>
        </p:txBody>
      </p:sp>
      <p:pic>
        <p:nvPicPr>
          <p:cNvPr id="5" name="Content Placeholder 4">
            <a:extLst>
              <a:ext uri="{FF2B5EF4-FFF2-40B4-BE49-F238E27FC236}">
                <a16:creationId xmlns:a16="http://schemas.microsoft.com/office/drawing/2014/main" id="{9A91E450-5A08-4CD4-9C47-C2AF5C647AB6}"/>
              </a:ext>
            </a:extLst>
          </p:cNvPr>
          <p:cNvPicPr>
            <a:picLocks noGrp="1" noChangeAspect="1"/>
          </p:cNvPicPr>
          <p:nvPr>
            <p:ph sz="quarter" idx="10"/>
          </p:nvPr>
        </p:nvPicPr>
        <p:blipFill>
          <a:blip r:embed="rId2"/>
          <a:stretch>
            <a:fillRect/>
          </a:stretch>
        </p:blipFill>
        <p:spPr>
          <a:xfrm>
            <a:off x="1492320" y="1065401"/>
            <a:ext cx="6330892" cy="4748169"/>
          </a:xfrm>
        </p:spPr>
      </p:pic>
    </p:spTree>
    <p:extLst>
      <p:ext uri="{BB962C8B-B14F-4D97-AF65-F5344CB8AC3E}">
        <p14:creationId xmlns:p14="http://schemas.microsoft.com/office/powerpoint/2010/main" val="225405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65D2-D589-4DE0-A23D-3DEE819C9CB6}"/>
              </a:ext>
            </a:extLst>
          </p:cNvPr>
          <p:cNvSpPr>
            <a:spLocks noGrp="1"/>
          </p:cNvSpPr>
          <p:nvPr>
            <p:ph type="title"/>
          </p:nvPr>
        </p:nvSpPr>
        <p:spPr/>
        <p:txBody>
          <a:bodyPr>
            <a:normAutofit/>
          </a:bodyPr>
          <a:lstStyle/>
          <a:p>
            <a:r>
              <a:rPr lang="en-US" sz="2400" dirty="0"/>
              <a:t>Las Vegas Property &amp; Proposed Location</a:t>
            </a:r>
          </a:p>
        </p:txBody>
      </p:sp>
      <p:sp>
        <p:nvSpPr>
          <p:cNvPr id="7" name="Picture Placeholder 6">
            <a:extLst>
              <a:ext uri="{FF2B5EF4-FFF2-40B4-BE49-F238E27FC236}">
                <a16:creationId xmlns:a16="http://schemas.microsoft.com/office/drawing/2014/main" id="{7E928BD3-6117-4E51-8A58-D8AA997D0BC9}"/>
              </a:ext>
            </a:extLst>
          </p:cNvPr>
          <p:cNvSpPr>
            <a:spLocks noGrp="1"/>
          </p:cNvSpPr>
          <p:nvPr>
            <p:ph type="pic" sz="quarter" idx="10"/>
          </p:nvPr>
        </p:nvSpPr>
        <p:spPr/>
      </p:sp>
      <p:sp>
        <p:nvSpPr>
          <p:cNvPr id="8" name="Text Placeholder 7">
            <a:extLst>
              <a:ext uri="{FF2B5EF4-FFF2-40B4-BE49-F238E27FC236}">
                <a16:creationId xmlns:a16="http://schemas.microsoft.com/office/drawing/2014/main" id="{DF798AC1-2433-4ABF-BDC9-09CFE92EF876}"/>
              </a:ext>
            </a:extLst>
          </p:cNvPr>
          <p:cNvSpPr>
            <a:spLocks noGrp="1"/>
          </p:cNvSpPr>
          <p:nvPr>
            <p:ph type="body" sz="quarter" idx="11"/>
          </p:nvPr>
        </p:nvSpPr>
        <p:spPr/>
        <p:txBody>
          <a:bodyPr/>
          <a:lstStyle/>
          <a:p>
            <a:endParaRPr lang="en-US"/>
          </a:p>
        </p:txBody>
      </p:sp>
      <p:pic>
        <p:nvPicPr>
          <p:cNvPr id="5" name="Content Placeholder 4">
            <a:extLst>
              <a:ext uri="{FF2B5EF4-FFF2-40B4-BE49-F238E27FC236}">
                <a16:creationId xmlns:a16="http://schemas.microsoft.com/office/drawing/2014/main" id="{13ABF14D-B983-41FC-AAD0-BDD1A4D2756D}"/>
              </a:ext>
            </a:extLst>
          </p:cNvPr>
          <p:cNvPicPr>
            <a:picLocks noChangeAspect="1"/>
          </p:cNvPicPr>
          <p:nvPr/>
        </p:nvPicPr>
        <p:blipFill>
          <a:blip r:embed="rId2"/>
          <a:stretch>
            <a:fillRect/>
          </a:stretch>
        </p:blipFill>
        <p:spPr>
          <a:xfrm>
            <a:off x="457200" y="1135061"/>
            <a:ext cx="8556829" cy="4562477"/>
          </a:xfrm>
          <a:prstGeom prst="rect">
            <a:avLst/>
          </a:prstGeom>
        </p:spPr>
      </p:pic>
      <p:sp>
        <p:nvSpPr>
          <p:cNvPr id="9" name="Arrow: Right 8">
            <a:extLst>
              <a:ext uri="{FF2B5EF4-FFF2-40B4-BE49-F238E27FC236}">
                <a16:creationId xmlns:a16="http://schemas.microsoft.com/office/drawing/2014/main" id="{F60A52BC-89AF-4826-AFA0-80787FF552AB}"/>
              </a:ext>
            </a:extLst>
          </p:cNvPr>
          <p:cNvSpPr/>
          <p:nvPr/>
        </p:nvSpPr>
        <p:spPr>
          <a:xfrm>
            <a:off x="2298583" y="4773168"/>
            <a:ext cx="978408"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669D7F-88B0-4775-B0E6-5A65CEA5FF1C}"/>
              </a:ext>
            </a:extLst>
          </p:cNvPr>
          <p:cNvSpPr txBox="1"/>
          <p:nvPr/>
        </p:nvSpPr>
        <p:spPr>
          <a:xfrm>
            <a:off x="830510" y="4382889"/>
            <a:ext cx="1585520" cy="923330"/>
          </a:xfrm>
          <a:prstGeom prst="rect">
            <a:avLst/>
          </a:prstGeom>
          <a:noFill/>
        </p:spPr>
        <p:txBody>
          <a:bodyPr wrap="square" rtlCol="0">
            <a:spAutoFit/>
          </a:bodyPr>
          <a:lstStyle/>
          <a:p>
            <a:r>
              <a:rPr lang="en-US" dirty="0">
                <a:solidFill>
                  <a:srgbClr val="FF0000"/>
                </a:solidFill>
              </a:rPr>
              <a:t>Proposed Location For Cold Storage</a:t>
            </a:r>
          </a:p>
        </p:txBody>
      </p:sp>
    </p:spTree>
    <p:extLst>
      <p:ext uri="{BB962C8B-B14F-4D97-AF65-F5344CB8AC3E}">
        <p14:creationId xmlns:p14="http://schemas.microsoft.com/office/powerpoint/2010/main" val="80745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16082</TotalTime>
  <Words>552</Words>
  <Application>Microsoft Office PowerPoint</Application>
  <PresentationFormat>On-screen Show (4:3)</PresentationFormat>
  <Paragraphs>50</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Verdana</vt:lpstr>
      <vt:lpstr>Office Theme</vt:lpstr>
      <vt:lpstr>Capital Improvement Project Requests </vt:lpstr>
      <vt:lpstr>NDA CIP Request</vt:lpstr>
      <vt:lpstr>Southern Warehouse Services</vt:lpstr>
      <vt:lpstr>Southern Warehouse Services</vt:lpstr>
      <vt:lpstr>Southern Warehouse - Current</vt:lpstr>
      <vt:lpstr>Southern Warehouse - Current</vt:lpstr>
      <vt:lpstr>Proposed Solution</vt:lpstr>
      <vt:lpstr>Current Warehouse Dry Storage</vt:lpstr>
      <vt:lpstr>Las Vegas Property &amp; Proposed Location</vt:lpstr>
      <vt:lpstr>Proposed Cold Storage Location</vt:lpstr>
      <vt:lpstr>Consequences If Not Approved</vt:lpstr>
    </vt:vector>
  </TitlesOfParts>
  <Company>Department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Allured</dc:creator>
  <cp:lastModifiedBy>Homa Anooshehpoor</cp:lastModifiedBy>
  <cp:revision>139</cp:revision>
  <cp:lastPrinted>2018-08-21T18:36:37Z</cp:lastPrinted>
  <dcterms:created xsi:type="dcterms:W3CDTF">2016-05-31T20:48:23Z</dcterms:created>
  <dcterms:modified xsi:type="dcterms:W3CDTF">2020-08-25T18:10:20Z</dcterms:modified>
</cp:coreProperties>
</file>